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83" r:id="rId2"/>
    <p:sldMasterId id="2147483669" r:id="rId3"/>
  </p:sldMasterIdLst>
  <p:notesMasterIdLst>
    <p:notesMasterId r:id="rId15"/>
  </p:notesMasterIdLst>
  <p:handoutMasterIdLst>
    <p:handoutMasterId r:id="rId16"/>
  </p:handoutMasterIdLst>
  <p:sldIdLst>
    <p:sldId id="267" r:id="rId4"/>
    <p:sldId id="279" r:id="rId5"/>
    <p:sldId id="276" r:id="rId6"/>
    <p:sldId id="275" r:id="rId7"/>
    <p:sldId id="277" r:id="rId8"/>
    <p:sldId id="278" r:id="rId9"/>
    <p:sldId id="273" r:id="rId10"/>
    <p:sldId id="280" r:id="rId11"/>
    <p:sldId id="281" r:id="rId12"/>
    <p:sldId id="282" r:id="rId13"/>
    <p:sldId id="270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B9B"/>
    <a:srgbClr val="F1F0EC"/>
    <a:srgbClr val="E1A490"/>
    <a:srgbClr val="009FE3"/>
    <a:srgbClr val="DBE4EF"/>
    <a:srgbClr val="5387AD"/>
    <a:srgbClr val="003E6E"/>
    <a:srgbClr val="75B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984" autoAdjust="0"/>
  </p:normalViewPr>
  <p:slideViewPr>
    <p:cSldViewPr snapToGrid="0" snapToObjects="1">
      <p:cViewPr varScale="1">
        <p:scale>
          <a:sx n="141" d="100"/>
          <a:sy n="141" d="100"/>
        </p:scale>
        <p:origin x="60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F4F4B-150A-A341-BD5A-27F7A295AAE0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18AB5-ACA4-EF41-8E6E-C5F140ED65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53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F1673-9742-D74C-B886-6AAD73BD1DC9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4329E-276C-AE42-B4B7-A8C1BDFB3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35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113692" y="2416175"/>
            <a:ext cx="7173233" cy="157638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/>
                </a:solidFill>
                <a:latin typeface="Source Sans Pro Regular"/>
              </a:defRPr>
            </a:lvl1pPr>
            <a:lvl2pPr>
              <a:defRPr>
                <a:solidFill>
                  <a:schemeClr val="accent1"/>
                </a:solidFill>
                <a:latin typeface="Source Sans Pro Regular"/>
              </a:defRPr>
            </a:lvl2pPr>
            <a:lvl3pPr>
              <a:defRPr>
                <a:solidFill>
                  <a:schemeClr val="accent1"/>
                </a:solidFill>
                <a:latin typeface="Source Sans Pro Regular"/>
              </a:defRPr>
            </a:lvl3pPr>
            <a:lvl4pPr>
              <a:defRPr>
                <a:solidFill>
                  <a:schemeClr val="accent1"/>
                </a:solidFill>
                <a:latin typeface="Source Sans Pro Regular"/>
              </a:defRPr>
            </a:lvl4pPr>
            <a:lvl5pPr>
              <a:defRPr>
                <a:solidFill>
                  <a:schemeClr val="accent1"/>
                </a:solidFill>
                <a:latin typeface="Source Sans Pro Regular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3692" y="1762155"/>
            <a:ext cx="7168163" cy="654019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477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 und 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tMAS-WBM-2018_2zli_sw_geförde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2" y="4719156"/>
            <a:ext cx="2210615" cy="486398"/>
          </a:xfrm>
          <a:prstGeom prst="rect">
            <a:avLst/>
          </a:prstGeom>
        </p:spPr>
      </p:pic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113692" y="2416175"/>
            <a:ext cx="7173233" cy="1576388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chemeClr val="tx2"/>
                </a:solidFill>
                <a:latin typeface="Source Sans Pro Regular"/>
              </a:defRPr>
            </a:lvl1pPr>
            <a:lvl2pPr>
              <a:defRPr>
                <a:solidFill>
                  <a:schemeClr val="accent1"/>
                </a:solidFill>
                <a:latin typeface="Source Sans Pro Regular"/>
              </a:defRPr>
            </a:lvl2pPr>
            <a:lvl3pPr>
              <a:defRPr>
                <a:solidFill>
                  <a:schemeClr val="accent1"/>
                </a:solidFill>
                <a:latin typeface="Source Sans Pro Regular"/>
              </a:defRPr>
            </a:lvl3pPr>
            <a:lvl4pPr>
              <a:defRPr>
                <a:solidFill>
                  <a:schemeClr val="accent1"/>
                </a:solidFill>
                <a:latin typeface="Source Sans Pro Regular"/>
              </a:defRPr>
            </a:lvl4pPr>
            <a:lvl5pPr>
              <a:defRPr sz="1600">
                <a:solidFill>
                  <a:schemeClr val="tx2"/>
                </a:solidFill>
                <a:latin typeface="Source Sans Pro Regular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113692" y="1762155"/>
            <a:ext cx="7168163" cy="654019"/>
          </a:xfrm>
          <a:prstGeom prst="rect">
            <a:avLst/>
          </a:prstGeom>
        </p:spPr>
        <p:txBody>
          <a:bodyPr vert="horz"/>
          <a:lstStyle/>
          <a:p>
            <a:r>
              <a:rPr lang="de-DE" dirty="0"/>
              <a:t>Herzlichen Dank</a:t>
            </a:r>
          </a:p>
        </p:txBody>
      </p:sp>
    </p:spTree>
    <p:extLst>
      <p:ext uri="{BB962C8B-B14F-4D97-AF65-F5344CB8AC3E}">
        <p14:creationId xmlns:p14="http://schemas.microsoft.com/office/powerpoint/2010/main" val="80332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8862" y="402036"/>
            <a:ext cx="5336617" cy="42756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8862" y="829598"/>
            <a:ext cx="5944284" cy="35736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Source Sans Pr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5"/>
          </p:nvPr>
        </p:nvSpPr>
        <p:spPr>
          <a:xfrm>
            <a:off x="4665339" y="1335610"/>
            <a:ext cx="3931391" cy="1384995"/>
          </a:xfrm>
        </p:spPr>
        <p:txBody>
          <a:bodyPr>
            <a:spAutoFit/>
          </a:bodyPr>
          <a:lstStyle>
            <a:lvl1pPr marL="216000" indent="-216000">
              <a:buFont typeface="Arial"/>
              <a:buChar char="•"/>
              <a:defRPr/>
            </a:lvl1pPr>
            <a:lvl2pPr marL="216000" indent="-216000">
              <a:buFont typeface="Arial"/>
              <a:buChar char="•"/>
              <a:defRPr/>
            </a:lvl2pPr>
            <a:lvl3pPr marL="216000" indent="-216000">
              <a:buFont typeface="Arial"/>
              <a:buChar char="•"/>
              <a:defRPr/>
            </a:lvl3pPr>
            <a:lvl4pPr marL="216000" indent="-216000">
              <a:buFont typeface="Arial"/>
              <a:buChar char="•"/>
              <a:defRPr/>
            </a:lvl4pPr>
            <a:lvl5pPr marL="216000" indent="-216000">
              <a:buFont typeface="Arial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/>
          </p:nvPr>
        </p:nvSpPr>
        <p:spPr>
          <a:xfrm>
            <a:off x="548862" y="1335611"/>
            <a:ext cx="3937777" cy="1384995"/>
          </a:xfrm>
        </p:spPr>
        <p:txBody>
          <a:bodyPr>
            <a:spAutoFit/>
          </a:bodyPr>
          <a:lstStyle>
            <a:lvl1pPr marL="216000" indent="-216000">
              <a:buFont typeface="Arial"/>
              <a:buChar char="•"/>
              <a:defRPr/>
            </a:lvl1pPr>
            <a:lvl2pPr marL="216000" indent="-216000">
              <a:buFont typeface="Arial"/>
              <a:buChar char="•"/>
              <a:defRPr/>
            </a:lvl2pPr>
            <a:lvl3pPr marL="216000" indent="-216000">
              <a:buFont typeface="Arial"/>
              <a:buChar char="•"/>
              <a:defRPr/>
            </a:lvl3pPr>
            <a:lvl4pPr marL="216000" indent="-216000">
              <a:buFont typeface="Arial"/>
              <a:buChar char="•"/>
              <a:defRPr/>
            </a:lvl4pPr>
            <a:lvl5pPr marL="216000" indent="-216000">
              <a:buFont typeface="Arial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Vorname, Name (&amp; Vorname, Name)  |  Titel  |  Datum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35EBA0-BA6F-6745-A144-EF7CDCC057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578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8863" y="402036"/>
            <a:ext cx="5192676" cy="42756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8862" y="829598"/>
            <a:ext cx="5786370" cy="35736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Source Sans Pr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548862" y="1335610"/>
            <a:ext cx="8047868" cy="14531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Vorname, Name (&amp; Vorname, Name)  |  Titel  |  Datum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35EBA0-BA6F-6745-A144-EF7CDCC057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226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auf Fond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8862" y="402036"/>
            <a:ext cx="5343445" cy="42756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8862" y="829598"/>
            <a:ext cx="5944283" cy="35736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Source Sans Pr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5"/>
          </p:nvPr>
        </p:nvSpPr>
        <p:spPr>
          <a:xfrm>
            <a:off x="548863" y="1335610"/>
            <a:ext cx="3956922" cy="1944488"/>
          </a:xfrm>
          <a:solidFill>
            <a:srgbClr val="9B9B9B">
              <a:alpha val="10196"/>
            </a:srgbClr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/>
          </p:nvPr>
        </p:nvSpPr>
        <p:spPr>
          <a:xfrm>
            <a:off x="4665340" y="1335611"/>
            <a:ext cx="3931392" cy="1944487"/>
          </a:xfrm>
          <a:solidFill>
            <a:srgbClr val="9B9B9B">
              <a:alpha val="10196"/>
            </a:srgbClr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Vorname, Name (&amp; Vorname, Name)  |  Titel  |  Datum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35EBA0-BA6F-6745-A144-EF7CDCC057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202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auf Fond,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8864" y="402036"/>
            <a:ext cx="5343444" cy="42756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8863" y="829598"/>
            <a:ext cx="5787245" cy="35736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Source Sans Pr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548863" y="1335611"/>
            <a:ext cx="8047869" cy="1721134"/>
          </a:xfrm>
          <a:solidFill>
            <a:srgbClr val="9B9B9B">
              <a:alpha val="10196"/>
            </a:srgbClr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Vorname, Name (&amp; Vorname, Name)  |  Titel  |  Datum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35EBA0-BA6F-6745-A144-EF7CDCC057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77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bildung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45696" y="4452177"/>
            <a:ext cx="6148085" cy="62786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400"/>
              </a:lnSpc>
              <a:buFontTx/>
              <a:buNone/>
              <a:defRPr sz="1200" baseline="0">
                <a:solidFill>
                  <a:schemeClr val="bg1"/>
                </a:solidFill>
                <a:latin typeface="Source Sans Pro Light"/>
              </a:defRPr>
            </a:lvl1pPr>
            <a:lvl2pPr marL="0" indent="0">
              <a:lnSpc>
                <a:spcPts val="1400"/>
              </a:lnSpc>
              <a:buFontTx/>
              <a:buNone/>
              <a:defRPr sz="1200" baseline="0">
                <a:solidFill>
                  <a:schemeClr val="bg1"/>
                </a:solidFill>
                <a:latin typeface="Source Sans Pro Light"/>
              </a:defRPr>
            </a:lvl2pPr>
            <a:lvl3pPr marL="0" indent="0">
              <a:lnSpc>
                <a:spcPts val="1400"/>
              </a:lnSpc>
              <a:buFontTx/>
              <a:buNone/>
              <a:defRPr sz="1200" baseline="0">
                <a:solidFill>
                  <a:schemeClr val="bg1"/>
                </a:solidFill>
                <a:latin typeface="Source Sans Pro Light"/>
              </a:defRPr>
            </a:lvl3pPr>
            <a:lvl4pPr marL="0" indent="0">
              <a:lnSpc>
                <a:spcPts val="1400"/>
              </a:lnSpc>
              <a:buFontTx/>
              <a:buNone/>
              <a:defRPr sz="1200" baseline="0">
                <a:solidFill>
                  <a:schemeClr val="bg1"/>
                </a:solidFill>
                <a:latin typeface="Source Sans Pro Light"/>
              </a:defRPr>
            </a:lvl4pPr>
            <a:lvl5pPr marL="0" indent="0">
              <a:lnSpc>
                <a:spcPts val="1200"/>
              </a:lnSpc>
              <a:buFontTx/>
              <a:buNone/>
              <a:defRPr sz="1400" baseline="0">
                <a:solidFill>
                  <a:schemeClr val="bg1"/>
                </a:solidFill>
                <a:latin typeface="Source Sans Pro Ligh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Blindtext, falls nicht dreizeilig, bitte zentriert auf Fond ausrichten</a:t>
            </a:r>
          </a:p>
          <a:p>
            <a:pPr lvl="0"/>
            <a:r>
              <a:rPr lang="de-DE" dirty="0"/>
              <a:t>3. Zeile</a:t>
            </a:r>
          </a:p>
        </p:txBody>
      </p:sp>
    </p:spTree>
    <p:extLst>
      <p:ext uri="{BB962C8B-B14F-4D97-AF65-F5344CB8AC3E}">
        <p14:creationId xmlns:p14="http://schemas.microsoft.com/office/powerpoint/2010/main" val="51820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" y="4842413"/>
            <a:ext cx="9143999" cy="3010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052069" y="568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 rot="18840000">
            <a:off x="7280122" y="-798694"/>
            <a:ext cx="1188727" cy="11887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 rot="18300000">
            <a:off x="6326816" y="-594366"/>
            <a:ext cx="1188728" cy="1188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pic>
        <p:nvPicPr>
          <p:cNvPr id="9" name="Bild 8" descr="LBE_Logo_4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74" y="4399497"/>
            <a:ext cx="1617009" cy="744001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99542" y="4842415"/>
            <a:ext cx="5940814" cy="30108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0" i="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/>
              <a:t>Vorname, Name (&amp; Vorname, Name)  |  Titel  |  Datum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77111" y="4842413"/>
            <a:ext cx="467477" cy="3010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bg1"/>
                </a:solidFill>
                <a:latin typeface="Source Sans Pro Semibold"/>
              </a:defRPr>
            </a:lvl1pPr>
          </a:lstStyle>
          <a:p>
            <a:fld id="{3135EBA0-BA6F-6745-A144-EF7CDCC057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24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3E6E"/>
          </a:solidFill>
          <a:latin typeface="Source Sans Pro Black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Tx/>
        <a:buNone/>
        <a:defRPr sz="3200" kern="1200" baseline="0">
          <a:solidFill>
            <a:srgbClr val="5387AD"/>
          </a:solidFill>
          <a:latin typeface="Source Sans Pro"/>
          <a:ea typeface="+mn-ea"/>
          <a:cs typeface="+mn-cs"/>
        </a:defRPr>
      </a:lvl1pPr>
      <a:lvl2pPr marL="0" indent="0" algn="l" defTabSz="457200" rtl="0" eaLnBrk="1" latinLnBrk="0" hangingPunct="1">
        <a:spcBef>
          <a:spcPts val="0"/>
        </a:spcBef>
        <a:buFontTx/>
        <a:buNone/>
        <a:defRPr sz="2800" kern="1200" baseline="0">
          <a:solidFill>
            <a:srgbClr val="5387AD"/>
          </a:solidFill>
          <a:latin typeface="Source Sans Pro"/>
          <a:ea typeface="+mn-ea"/>
          <a:cs typeface="+mn-cs"/>
        </a:defRPr>
      </a:lvl2pPr>
      <a:lvl3pPr marL="0" indent="0" algn="l" defTabSz="457200" rtl="0" eaLnBrk="1" latinLnBrk="0" hangingPunct="1">
        <a:spcBef>
          <a:spcPts val="0"/>
        </a:spcBef>
        <a:buFontTx/>
        <a:buNone/>
        <a:defRPr sz="2400" kern="1200" baseline="0">
          <a:solidFill>
            <a:srgbClr val="5387AD"/>
          </a:solidFill>
          <a:latin typeface="Source Sans Pro"/>
          <a:ea typeface="+mn-ea"/>
          <a:cs typeface="+mn-cs"/>
        </a:defRPr>
      </a:lvl3pPr>
      <a:lvl4pPr marL="0" indent="0" algn="l" defTabSz="457200" rtl="0" eaLnBrk="1" latinLnBrk="0" hangingPunct="1">
        <a:spcBef>
          <a:spcPts val="0"/>
        </a:spcBef>
        <a:buFontTx/>
        <a:buNone/>
        <a:defRPr sz="2000" kern="1200" baseline="0">
          <a:solidFill>
            <a:srgbClr val="5387AD"/>
          </a:solidFill>
          <a:latin typeface="Source Sans Pro"/>
          <a:ea typeface="+mn-ea"/>
          <a:cs typeface="+mn-cs"/>
        </a:defRPr>
      </a:lvl4pPr>
      <a:lvl5pPr marL="0" indent="0" algn="l" defTabSz="457200" rtl="0" eaLnBrk="1" latinLnBrk="0" hangingPunct="1">
        <a:spcBef>
          <a:spcPts val="0"/>
        </a:spcBef>
        <a:buFontTx/>
        <a:buNone/>
        <a:defRPr sz="2000" kern="1200" baseline="0">
          <a:solidFill>
            <a:srgbClr val="5387AD"/>
          </a:solidFill>
          <a:latin typeface="Source Sans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5246" y="402167"/>
            <a:ext cx="8031365" cy="49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5246" y="1199445"/>
            <a:ext cx="8031365" cy="13849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9"/>
          <p:cNvSpPr txBox="1">
            <a:spLocks/>
          </p:cNvSpPr>
          <p:nvPr/>
        </p:nvSpPr>
        <p:spPr>
          <a:xfrm>
            <a:off x="5448251" y="4767263"/>
            <a:ext cx="66937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900" b="0" i="0" kern="1200">
                <a:solidFill>
                  <a:schemeClr val="bg1"/>
                </a:solidFill>
                <a:latin typeface="Source Sans Pro Semibold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1" y="4842413"/>
            <a:ext cx="9143999" cy="3010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18840000">
            <a:off x="7280122" y="-798694"/>
            <a:ext cx="1188727" cy="11887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18300000">
            <a:off x="6326816" y="-594366"/>
            <a:ext cx="1188728" cy="1188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pic>
        <p:nvPicPr>
          <p:cNvPr id="17" name="Bild 16" descr="LBE_Logo_4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74" y="4399497"/>
            <a:ext cx="1617009" cy="744001"/>
          </a:xfrm>
          <a:prstGeom prst="rect">
            <a:avLst/>
          </a:prstGeom>
        </p:spPr>
      </p:pic>
      <p:sp>
        <p:nvSpPr>
          <p:cNvPr id="2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99542" y="4842415"/>
            <a:ext cx="5940814" cy="30108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0" i="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/>
              <a:t>Vorname, Name (&amp; Vorname, Name)  |  Titel  |  Datum</a:t>
            </a:r>
          </a:p>
        </p:txBody>
      </p:sp>
      <p:sp>
        <p:nvSpPr>
          <p:cNvPr id="26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77111" y="4842413"/>
            <a:ext cx="467477" cy="3010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bg1"/>
                </a:solidFill>
                <a:latin typeface="Source Sans Pro Semibold"/>
              </a:defRPr>
            </a:lvl1pPr>
          </a:lstStyle>
          <a:p>
            <a:fld id="{3135EBA0-BA6F-6745-A144-EF7CDCC057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75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4" r:id="rId2"/>
    <p:sldLayoutId id="2147483667" r:id="rId3"/>
    <p:sldLayoutId id="2147483686" r:id="rId4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FontTx/>
        <a:buNone/>
        <a:defRPr sz="3000" kern="1200">
          <a:solidFill>
            <a:schemeClr val="tx2"/>
          </a:solidFill>
          <a:latin typeface="Source Sans Pro Regular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ts val="0"/>
        </a:spcBef>
        <a:buFont typeface="Arial"/>
        <a:buChar char="•"/>
        <a:defRPr sz="1800" kern="1200" baseline="0">
          <a:solidFill>
            <a:srgbClr val="003E6E"/>
          </a:solidFill>
          <a:latin typeface="Source Sans Pro Light"/>
          <a:ea typeface="+mn-ea"/>
          <a:cs typeface="+mn-cs"/>
        </a:defRPr>
      </a:lvl1pPr>
      <a:lvl2pPr marL="216000" indent="-216000" algn="l" defTabSz="457200" rtl="0" eaLnBrk="1" latinLnBrk="0" hangingPunct="1">
        <a:spcBef>
          <a:spcPts val="0"/>
        </a:spcBef>
        <a:buFont typeface="Arial"/>
        <a:buChar char="•"/>
        <a:defRPr sz="1800" kern="1200" baseline="0">
          <a:solidFill>
            <a:srgbClr val="003E6E"/>
          </a:solidFill>
          <a:latin typeface="Source Sans Pro Light"/>
          <a:ea typeface="+mn-ea"/>
          <a:cs typeface="+mn-cs"/>
        </a:defRPr>
      </a:lvl2pPr>
      <a:lvl3pPr marL="216000" indent="-216000" algn="l" defTabSz="457200" rtl="0" eaLnBrk="1" latinLnBrk="0" hangingPunct="1">
        <a:spcBef>
          <a:spcPts val="0"/>
        </a:spcBef>
        <a:buFont typeface="Arial"/>
        <a:buChar char="•"/>
        <a:defRPr sz="1800" kern="1200" baseline="0">
          <a:solidFill>
            <a:srgbClr val="003E6E"/>
          </a:solidFill>
          <a:latin typeface="Source Sans Pro Light"/>
          <a:ea typeface="+mn-ea"/>
          <a:cs typeface="+mn-cs"/>
        </a:defRPr>
      </a:lvl3pPr>
      <a:lvl4pPr marL="216000" indent="-216000" algn="l" defTabSz="457200" rtl="0" eaLnBrk="1" latinLnBrk="0" hangingPunct="1">
        <a:spcBef>
          <a:spcPts val="0"/>
        </a:spcBef>
        <a:buFont typeface="Arial"/>
        <a:buChar char="•"/>
        <a:defRPr sz="1800" kern="1200" baseline="0">
          <a:solidFill>
            <a:srgbClr val="003E6E"/>
          </a:solidFill>
          <a:latin typeface="Source Sans Pro Light"/>
          <a:ea typeface="+mn-ea"/>
          <a:cs typeface="+mn-cs"/>
        </a:defRPr>
      </a:lvl4pPr>
      <a:lvl5pPr marL="216000" indent="-216000" algn="l" defTabSz="457200" rtl="0" eaLnBrk="1" latinLnBrk="0" hangingPunct="1">
        <a:spcBef>
          <a:spcPts val="0"/>
        </a:spcBef>
        <a:buFont typeface="Arial"/>
        <a:buChar char="•"/>
        <a:defRPr sz="1800" kern="1200" baseline="0">
          <a:solidFill>
            <a:srgbClr val="003E6E"/>
          </a:solidFill>
          <a:latin typeface="Source Sans Pr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52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118762" y="2592197"/>
            <a:ext cx="7173233" cy="1576388"/>
          </a:xfrm>
        </p:spPr>
        <p:txBody>
          <a:bodyPr/>
          <a:lstStyle/>
          <a:p>
            <a:r>
              <a:rPr lang="de-DE" dirty="0"/>
              <a:t>Fachtag Aktion zusammen wachsen</a:t>
            </a:r>
          </a:p>
          <a:p>
            <a:r>
              <a:rPr lang="de-DE" sz="2000" dirty="0"/>
              <a:t>8.12.2022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Dr. Thomas Röbke, LBE Bayern e.V.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8762" y="689259"/>
            <a:ext cx="7168163" cy="654019"/>
          </a:xfrm>
        </p:spPr>
        <p:txBody>
          <a:bodyPr/>
          <a:lstStyle/>
          <a:p>
            <a:r>
              <a:rPr lang="de-DE" dirty="0"/>
              <a:t>Patenschaften und Mentoring als zivilgesellschaftliches Engagement</a:t>
            </a:r>
          </a:p>
        </p:txBody>
      </p:sp>
    </p:spTree>
    <p:extLst>
      <p:ext uri="{BB962C8B-B14F-4D97-AF65-F5344CB8AC3E}">
        <p14:creationId xmlns:p14="http://schemas.microsoft.com/office/powerpoint/2010/main" val="330223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/>
              <a:t>Patenschaften und Mentoring als zivilgesellschaftliches Engagement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4588" y="725240"/>
            <a:ext cx="6965684" cy="4275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400" dirty="0"/>
              <a:t>5. Anforderungen an politische und institutionelle Rahmenbedingungen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48862" y="1335610"/>
            <a:ext cx="8047868" cy="2769989"/>
          </a:xfrm>
        </p:spPr>
        <p:txBody>
          <a:bodyPr/>
          <a:lstStyle/>
          <a:p>
            <a:pPr lvl="2"/>
            <a:r>
              <a:rPr lang="de-DE" dirty="0"/>
              <a:t>Die Bedeutung des Bürgerschaftlichen Engagements ist zu stärken und sichtbarer zu machen </a:t>
            </a:r>
          </a:p>
          <a:p>
            <a:pPr lvl="2"/>
            <a:r>
              <a:rPr lang="de-DE" dirty="0"/>
              <a:t>Patenschaften werden passgenauer, das </a:t>
            </a:r>
            <a:r>
              <a:rPr lang="de-DE" dirty="0" err="1"/>
              <a:t>Matching</a:t>
            </a:r>
            <a:r>
              <a:rPr lang="de-DE" dirty="0"/>
              <a:t> wird wichtiger </a:t>
            </a:r>
          </a:p>
          <a:p>
            <a:pPr lvl="2"/>
            <a:r>
              <a:rPr lang="de-DE" dirty="0"/>
              <a:t>Patenschaften brauchen professionelles Freiwilligenmanagement</a:t>
            </a:r>
          </a:p>
          <a:p>
            <a:pPr lvl="2"/>
            <a:r>
              <a:rPr lang="de-DE" dirty="0"/>
              <a:t>Patenschaften brauchen verlässliche Qualifizierungsangebote, nicht nur zum Einstieg, sondern insbesondere in Begleitung der Tätigkeit </a:t>
            </a:r>
          </a:p>
          <a:p>
            <a:pPr lvl="2"/>
            <a:r>
              <a:rPr lang="de-DE" dirty="0"/>
              <a:t>Patenschaften brauchen zugewandte Institutionen wie Schulen oder Kitas</a:t>
            </a:r>
          </a:p>
          <a:p>
            <a:pPr lvl="2"/>
            <a:r>
              <a:rPr lang="de-DE" dirty="0"/>
              <a:t>Patenschaften brauchen sichere Rahmenbedingungen, aber nicht mehr Bürokratie </a:t>
            </a:r>
          </a:p>
          <a:p>
            <a:pPr lvl="2"/>
            <a:r>
              <a:rPr lang="de-DE" dirty="0"/>
              <a:t>Man sollte Insellösungen vermeiden, nur dann überwinden Patenschaften das Silodenken mancher Institution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Thomas Röbke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35EBA0-BA6F-6745-A144-EF7CDCC0575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2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113692" y="2416174"/>
            <a:ext cx="7173233" cy="2025677"/>
          </a:xfrm>
        </p:spPr>
        <p:txBody>
          <a:bodyPr>
            <a:noAutofit/>
          </a:bodyPr>
          <a:lstStyle/>
          <a:p>
            <a:r>
              <a:rPr lang="de-DE" sz="1600" dirty="0">
                <a:solidFill>
                  <a:schemeClr val="tx2"/>
                </a:solidFill>
                <a:latin typeface="Source Sans Pro Light"/>
              </a:rPr>
              <a:t>Landesnetzwerk Bürgerschaftliches Engagement Bayern e.V.</a:t>
            </a:r>
          </a:p>
          <a:p>
            <a:r>
              <a:rPr lang="de-DE" sz="1600" dirty="0">
                <a:solidFill>
                  <a:schemeClr val="tx2"/>
                </a:solidFill>
                <a:latin typeface="Source Sans Pro Light"/>
              </a:rPr>
              <a:t>Sandstr. 1, 90443 Nürnberg</a:t>
            </a:r>
          </a:p>
          <a:p>
            <a:r>
              <a:rPr lang="de-DE" sz="1600" dirty="0" err="1">
                <a:solidFill>
                  <a:schemeClr val="tx2"/>
                </a:solidFill>
                <a:latin typeface="Source Sans Pro Light"/>
              </a:rPr>
              <a:t>tel</a:t>
            </a:r>
            <a:r>
              <a:rPr lang="de-DE" sz="1600" dirty="0">
                <a:solidFill>
                  <a:schemeClr val="tx2"/>
                </a:solidFill>
                <a:latin typeface="Source Sans Pro Light"/>
              </a:rPr>
              <a:t> 0911 810129-xx</a:t>
            </a:r>
          </a:p>
          <a:p>
            <a:r>
              <a:rPr lang="de-DE" sz="1600" dirty="0">
                <a:solidFill>
                  <a:schemeClr val="tx2"/>
                </a:solidFill>
                <a:latin typeface="Source Sans Pro Light"/>
              </a:rPr>
              <a:t>fax 0911 810129-29</a:t>
            </a:r>
          </a:p>
          <a:p>
            <a:r>
              <a:rPr lang="de-DE" dirty="0">
                <a:latin typeface="Source Sans Pro Light"/>
              </a:rPr>
              <a:t>r</a:t>
            </a:r>
            <a:r>
              <a:rPr lang="de-DE" sz="1600" dirty="0">
                <a:solidFill>
                  <a:schemeClr val="tx2"/>
                </a:solidFill>
                <a:latin typeface="Source Sans Pro Light"/>
              </a:rPr>
              <a:t>oebke@lbe-bayern.de</a:t>
            </a:r>
          </a:p>
          <a:p>
            <a:r>
              <a:rPr lang="de-DE" sz="1600" dirty="0" err="1">
                <a:solidFill>
                  <a:schemeClr val="tx2"/>
                </a:solidFill>
                <a:latin typeface="Source Sans Pro Light"/>
              </a:rPr>
              <a:t>www.lbe-bayern.de</a:t>
            </a:r>
            <a:r>
              <a:rPr lang="de-DE" sz="1600" dirty="0">
                <a:solidFill>
                  <a:schemeClr val="tx2"/>
                </a:solidFill>
                <a:latin typeface="Source Sans Pro Light"/>
              </a:rPr>
              <a:t> </a:t>
            </a:r>
          </a:p>
          <a:p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3692" y="1138429"/>
            <a:ext cx="7168163" cy="1277745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de-DE" dirty="0"/>
              <a:t>Herzlichen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12066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/>
              <a:t>Patenschaften und Mentoring als zivilgesellschaftliches Engagement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4588" y="725240"/>
            <a:ext cx="5786370" cy="357364"/>
          </a:xfrm>
        </p:spPr>
        <p:txBody>
          <a:bodyPr>
            <a:normAutofit fontScale="77500" lnSpcReduction="20000"/>
          </a:bodyPr>
          <a:lstStyle/>
          <a:p>
            <a:endParaRPr lang="de-DE" dirty="0"/>
          </a:p>
          <a:p>
            <a:r>
              <a:rPr lang="de-DE" dirty="0"/>
              <a:t>Gliederung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48862" y="1335610"/>
            <a:ext cx="8047868" cy="203376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Nachdenken über Begriffe und Qualitäten: Bürgerschaftliches Engagement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Historische Etappen von Patenschaften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Der besondere Reiz von Patenschaften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Grenzen und Gefahren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Anforderungen an politische und institutionelle Rahmenbedingungen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Thomas Röbke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35EBA0-BA6F-6745-A144-EF7CDCC0575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406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/>
              <a:t>Patenschaften und Mentoring als zivilgesellschaftliches Engagement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4588" y="725240"/>
            <a:ext cx="5786370" cy="357364"/>
          </a:xfrm>
        </p:spPr>
        <p:txBody>
          <a:bodyPr>
            <a:normAutofit fontScale="77500" lnSpcReduction="20000"/>
          </a:bodyPr>
          <a:lstStyle/>
          <a:p>
            <a:endParaRPr lang="de-DE" dirty="0"/>
          </a:p>
          <a:p>
            <a:r>
              <a:rPr lang="de-DE" dirty="0"/>
              <a:t>1. Qualitäten des Bürgerschaftlichen Engagements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48862" y="1335610"/>
            <a:ext cx="8047868" cy="276998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Nachdenken über Begriffe</a:t>
            </a:r>
          </a:p>
          <a:p>
            <a:r>
              <a:rPr lang="de-DE" dirty="0"/>
              <a:t>Bürgerschaftliches Engagement und Ehrenamt</a:t>
            </a:r>
          </a:p>
          <a:p>
            <a:r>
              <a:rPr lang="de-DE" dirty="0"/>
              <a:t>Gesellschaftspolitische Dimension der Tätigkeit</a:t>
            </a:r>
          </a:p>
          <a:p>
            <a:r>
              <a:rPr lang="de-DE" dirty="0"/>
              <a:t>Kritischer Innovationsmotor und Kraft des Gemeinsinns</a:t>
            </a:r>
          </a:p>
          <a:p>
            <a:endParaRPr lang="de-DE" dirty="0"/>
          </a:p>
          <a:p>
            <a:r>
              <a:rPr lang="de-DE" dirty="0"/>
              <a:t>freiwillig</a:t>
            </a:r>
          </a:p>
          <a:p>
            <a:r>
              <a:rPr lang="de-DE" dirty="0"/>
              <a:t>unentgeltlich</a:t>
            </a:r>
          </a:p>
          <a:p>
            <a:r>
              <a:rPr lang="de-DE" dirty="0"/>
              <a:t>gemeinwohlorientiert</a:t>
            </a:r>
          </a:p>
          <a:p>
            <a:r>
              <a:rPr lang="de-DE" dirty="0"/>
              <a:t>öffentlich</a:t>
            </a:r>
          </a:p>
          <a:p>
            <a:r>
              <a:rPr lang="de-DE" dirty="0"/>
              <a:t>gemeinschaftlich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Thomas Röbke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35EBA0-BA6F-6745-A144-EF7CDCC0575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32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/>
              <a:t>Patenschaften und Mentoring als zivilgesellschaftliches Engagement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4588" y="725240"/>
            <a:ext cx="5786370" cy="357364"/>
          </a:xfrm>
        </p:spPr>
        <p:txBody>
          <a:bodyPr>
            <a:normAutofit fontScale="77500" lnSpcReduction="20000"/>
          </a:bodyPr>
          <a:lstStyle/>
          <a:p>
            <a:endParaRPr lang="de-DE" dirty="0"/>
          </a:p>
          <a:p>
            <a:r>
              <a:rPr lang="de-DE" dirty="0"/>
              <a:t>2. Historische Etappen von Patenschaften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48862" y="1335610"/>
            <a:ext cx="8047868" cy="276998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Patenschaften als Gründungsakt des Sozialstaates</a:t>
            </a:r>
          </a:p>
          <a:p>
            <a:r>
              <a:rPr lang="de-DE" dirty="0"/>
              <a:t>Elberfelder System Mitte des 19 Jahrhunderts. Einteilung der Stadt in Sozialbezirke Fördern und Fordern: 364 ehrenamtliche Armenpfleger überwachen Ansprüche auf Hilfeleistungen, sollen zugleich den Armen helfen, aus ihrer Not herauszukommen. Auf einen Armenpfleger kommen ca. 12 Familien (Armenordnung 1876)</a:t>
            </a:r>
          </a:p>
          <a:p>
            <a:r>
              <a:rPr lang="de-DE" dirty="0"/>
              <a:t> Big Brothers Big Sisters 1904 New York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Patenschaften als Reimport</a:t>
            </a:r>
          </a:p>
          <a:p>
            <a:r>
              <a:rPr lang="de-DE" dirty="0"/>
              <a:t>Körber Stiftung Programm </a:t>
            </a:r>
            <a:r>
              <a:rPr lang="de-DE" dirty="0" err="1"/>
              <a:t>Usable</a:t>
            </a:r>
            <a:r>
              <a:rPr lang="de-DE" dirty="0"/>
              <a:t> Ende der 1990er Jahre</a:t>
            </a:r>
          </a:p>
          <a:p>
            <a:r>
              <a:rPr lang="de-DE" dirty="0"/>
              <a:t>Augsburger </a:t>
            </a:r>
            <a:r>
              <a:rPr lang="de-DE" dirty="0" err="1"/>
              <a:t>Engagementstrategie</a:t>
            </a:r>
            <a:r>
              <a:rPr lang="de-DE" dirty="0"/>
              <a:t> um 2000 setzt auf </a:t>
            </a:r>
            <a:r>
              <a:rPr lang="de-DE" dirty="0" err="1"/>
              <a:t>Patenschaftsmodelle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Thomas Röbke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35EBA0-BA6F-6745-A144-EF7CDCC0575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450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/>
              <a:t>Patenschaften und Mentoring als zivilgesellschaftliches Engagement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4588" y="725240"/>
            <a:ext cx="5786370" cy="357364"/>
          </a:xfrm>
        </p:spPr>
        <p:txBody>
          <a:bodyPr>
            <a:normAutofit fontScale="77500" lnSpcReduction="20000"/>
          </a:bodyPr>
          <a:lstStyle/>
          <a:p>
            <a:endParaRPr lang="de-DE" dirty="0"/>
          </a:p>
          <a:p>
            <a:r>
              <a:rPr lang="de-DE" dirty="0"/>
              <a:t>2. Historische Etappen von Patenschaften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48862" y="1347040"/>
            <a:ext cx="8047868" cy="387798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Seit ca. 2005: </a:t>
            </a:r>
          </a:p>
          <a:p>
            <a:r>
              <a:rPr lang="de-DE" dirty="0"/>
              <a:t>viele lokale </a:t>
            </a:r>
            <a:r>
              <a:rPr lang="de-DE" dirty="0" err="1"/>
              <a:t>Patenschaftsmodelle</a:t>
            </a:r>
            <a:r>
              <a:rPr lang="de-DE" dirty="0"/>
              <a:t> schießen aus dem Boden</a:t>
            </a:r>
          </a:p>
          <a:p>
            <a:r>
              <a:rPr lang="de-DE" dirty="0"/>
              <a:t>Aktion zusammen wachsen listet </a:t>
            </a:r>
            <a:r>
              <a:rPr lang="de-DE"/>
              <a:t>über siebenhundert </a:t>
            </a:r>
            <a:r>
              <a:rPr lang="de-DE" dirty="0" err="1"/>
              <a:t>Patenschaftsprojekte</a:t>
            </a:r>
            <a:r>
              <a:rPr lang="de-DE" dirty="0"/>
              <a:t> </a:t>
            </a:r>
          </a:p>
          <a:p>
            <a:r>
              <a:rPr lang="de-DE" dirty="0"/>
              <a:t>Zusammenschlüsse und </a:t>
            </a:r>
            <a:r>
              <a:rPr lang="de-DE" dirty="0" err="1"/>
              <a:t>Social</a:t>
            </a:r>
            <a:r>
              <a:rPr lang="de-DE" dirty="0"/>
              <a:t>-Entrepreneur-Formate entstehen. Skalierung erwünscht, z.B. </a:t>
            </a:r>
            <a:r>
              <a:rPr lang="de-DE" dirty="0" err="1"/>
              <a:t>wellcome</a:t>
            </a:r>
            <a:r>
              <a:rPr lang="de-DE" dirty="0"/>
              <a:t>, Balu und Du, Arbeiterkind, Rock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…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neue Unübersichtlichkeit bringt Probleme der Förderstrategie und Qualitätssicherung </a:t>
            </a:r>
          </a:p>
          <a:p>
            <a:r>
              <a:rPr lang="de-DE" dirty="0"/>
              <a:t>Meilenstein: Handbücher der Aktion zusammen wachsen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Thomas Röbke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35EBA0-BA6F-6745-A144-EF7CDCC0575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56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/>
              <a:t>Patenschaften und Mentoring als zivilgesellschaftliches Engagement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4588" y="725240"/>
            <a:ext cx="5786370" cy="357364"/>
          </a:xfrm>
        </p:spPr>
        <p:txBody>
          <a:bodyPr>
            <a:normAutofit fontScale="77500" lnSpcReduction="20000"/>
          </a:bodyPr>
          <a:lstStyle/>
          <a:p>
            <a:endParaRPr lang="de-DE" dirty="0"/>
          </a:p>
          <a:p>
            <a:r>
              <a:rPr lang="de-DE" dirty="0"/>
              <a:t>2. Historische Etappen von Patenschaften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48862" y="1347040"/>
            <a:ext cx="8047868" cy="2769989"/>
          </a:xfrm>
        </p:spPr>
        <p:txBody>
          <a:bodyPr/>
          <a:lstStyle/>
          <a:p>
            <a:r>
              <a:rPr lang="de-DE" dirty="0"/>
              <a:t>2003 Integrationslotsen Niedersachsen</a:t>
            </a:r>
          </a:p>
          <a:p>
            <a:r>
              <a:rPr lang="de-DE" dirty="0"/>
              <a:t>2009 Bayerische Familienpatenschaften</a:t>
            </a:r>
          </a:p>
          <a:p>
            <a:r>
              <a:rPr lang="de-DE" dirty="0"/>
              <a:t>Seit 2015 „Menschen stärken Menschen“ und viele weitere Formate in Bundesländern. </a:t>
            </a:r>
            <a:r>
              <a:rPr lang="de-DE" dirty="0" err="1"/>
              <a:t>Geflüchtetenarbeit</a:t>
            </a:r>
            <a:r>
              <a:rPr lang="de-DE" dirty="0"/>
              <a:t> wird zum „Booster“ für </a:t>
            </a:r>
            <a:r>
              <a:rPr lang="de-DE" dirty="0" err="1"/>
              <a:t>Patenschaftsprojekte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Fortbildungen werden ausgearbeitet, </a:t>
            </a:r>
            <a:r>
              <a:rPr lang="de-DE" dirty="0" err="1"/>
              <a:t>Mentorenschaften</a:t>
            </a:r>
            <a:r>
              <a:rPr lang="de-DE" dirty="0"/>
              <a:t> mit Netzwerkarchitektur verknüpft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Thomas Röbke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35EBA0-BA6F-6745-A144-EF7CDCC0575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62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/>
              <a:t>Patenschaften und Mentoring als zivilgesellschaftliches Engagement</a:t>
            </a:r>
            <a:br>
              <a:rPr lang="de-DE" sz="1400" dirty="0"/>
            </a:br>
            <a:br>
              <a:rPr lang="de-DE" sz="1400" dirty="0"/>
            </a:br>
            <a:endParaRPr lang="de-DE" sz="1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4588" y="725240"/>
            <a:ext cx="5786370" cy="3573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1400" dirty="0"/>
              <a:t>3. Der besondere Reiz von Patenschaften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48862" y="1335610"/>
            <a:ext cx="8047868" cy="3600986"/>
          </a:xfrm>
        </p:spPr>
        <p:txBody>
          <a:bodyPr/>
          <a:lstStyle/>
          <a:p>
            <a:r>
              <a:rPr lang="de-DE" dirty="0"/>
              <a:t>Der „menschliche Faktor“ als korrektiv des professionalisierten Hilfesystems</a:t>
            </a:r>
          </a:p>
          <a:p>
            <a:r>
              <a:rPr lang="de-DE" dirty="0"/>
              <a:t>Persönliche Empathie zu erfahreneren Menschen jenseits der Familie</a:t>
            </a:r>
          </a:p>
          <a:p>
            <a:r>
              <a:rPr lang="de-DE" dirty="0"/>
              <a:t>Besondere Synergien zwischen Haupt- und Ehrenamt im Wohlfahrtsmix, insbesondere in präventiver, nachsorgender und begleitender Perspektive</a:t>
            </a:r>
          </a:p>
          <a:p>
            <a:r>
              <a:rPr lang="de-DE" dirty="0"/>
              <a:t>Unterstützung in biografischen Übergangssituationen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Was haben die MentorInnen davon:</a:t>
            </a:r>
          </a:p>
          <a:p>
            <a:r>
              <a:rPr lang="de-DE" dirty="0"/>
              <a:t>Unmittelbare Sinngebung durch persönliches Feedback</a:t>
            </a:r>
          </a:p>
          <a:p>
            <a:r>
              <a:rPr lang="de-DE" dirty="0"/>
              <a:t>Einsatz persönlich wichtiger Kompetenzen und Talente</a:t>
            </a:r>
          </a:p>
          <a:p>
            <a:r>
              <a:rPr lang="de-DE" dirty="0"/>
              <a:t>Spontanes und flexibles Handeln vs. mühevolle Bürokratie (siehe </a:t>
            </a:r>
            <a:r>
              <a:rPr lang="de-DE"/>
              <a:t>Geflüchtetenarbeit</a:t>
            </a:r>
            <a:r>
              <a:rPr lang="de-DE" dirty="0"/>
              <a:t> 2015 ff. )</a:t>
            </a:r>
          </a:p>
          <a:p>
            <a:pPr lvl="2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Thomas Röbke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35EBA0-BA6F-6745-A144-EF7CDCC0575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468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/>
              <a:t>Patenschaften und Mentoring als zivilgesellschaftliches Engagement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4588" y="725240"/>
            <a:ext cx="5786370" cy="3573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400" dirty="0"/>
              <a:t>3. Der besondere Reiz von Patenschaften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48862" y="1335610"/>
            <a:ext cx="8047868" cy="2215991"/>
          </a:xfrm>
        </p:spPr>
        <p:txBody>
          <a:bodyPr/>
          <a:lstStyle/>
          <a:p>
            <a:pPr lvl="2"/>
            <a:r>
              <a:rPr lang="de-DE" dirty="0"/>
              <a:t>Vorbild sein</a:t>
            </a:r>
          </a:p>
          <a:p>
            <a:pPr lvl="2"/>
            <a:r>
              <a:rPr lang="de-DE" dirty="0"/>
              <a:t>Empathie zeigen, Rückhalt geben </a:t>
            </a:r>
          </a:p>
          <a:p>
            <a:pPr lvl="2"/>
            <a:r>
              <a:rPr lang="de-DE" dirty="0"/>
              <a:t>Orientierung geben </a:t>
            </a:r>
          </a:p>
          <a:p>
            <a:pPr lvl="2"/>
            <a:r>
              <a:rPr lang="de-DE" dirty="0"/>
              <a:t>Wege aufzeigen</a:t>
            </a:r>
          </a:p>
          <a:p>
            <a:pPr lvl="2"/>
            <a:r>
              <a:rPr lang="de-DE" dirty="0"/>
              <a:t>Teilhabe ermöglichen</a:t>
            </a:r>
          </a:p>
          <a:p>
            <a:pPr lvl="2"/>
            <a:r>
              <a:rPr lang="de-DE" dirty="0"/>
              <a:t>Integration und Inklusion befördern</a:t>
            </a:r>
          </a:p>
          <a:p>
            <a:pPr lvl="2"/>
            <a:r>
              <a:rPr lang="de-DE" dirty="0"/>
              <a:t>Krisen gemeinsam meistern</a:t>
            </a:r>
          </a:p>
          <a:p>
            <a:pPr lvl="2"/>
            <a:r>
              <a:rPr lang="de-DE" dirty="0"/>
              <a:t>Innovationsmotor für gesellschaftliche Themen sein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Thomas Röbke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35EBA0-BA6F-6745-A144-EF7CDCC0575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30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/>
              <a:t>Patenschaften und Mentoring als zivilgesellschaftliches Engagement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4588" y="725240"/>
            <a:ext cx="5786370" cy="3573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400" dirty="0"/>
              <a:t>4. Grenzen und Gefahren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48862" y="1335610"/>
            <a:ext cx="8047868" cy="1661993"/>
          </a:xfrm>
        </p:spPr>
        <p:txBody>
          <a:bodyPr/>
          <a:lstStyle/>
          <a:p>
            <a:pPr lvl="2"/>
            <a:r>
              <a:rPr lang="de-DE" dirty="0"/>
              <a:t>Patenschaften werden im System professioneller Hilfen marginalisiert</a:t>
            </a:r>
          </a:p>
          <a:p>
            <a:pPr lvl="2"/>
            <a:r>
              <a:rPr lang="de-DE" dirty="0"/>
              <a:t>Patenschaften werden instrumentalisiert und „semiprofessionalisiert“ und verlieren ihren „Eigensinn“</a:t>
            </a:r>
          </a:p>
          <a:p>
            <a:pPr lvl="2"/>
            <a:r>
              <a:rPr lang="de-DE" dirty="0"/>
              <a:t>Patenschaften können Segregation verstärken, anstatt zu verselbständigen </a:t>
            </a:r>
          </a:p>
          <a:p>
            <a:pPr lvl="2"/>
            <a:r>
              <a:rPr lang="de-DE" dirty="0"/>
              <a:t>Patenschaften können durch ihre persönliche 1 zu 1 Beziehung z.T. zur Entpolitisierung beitragen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Thomas Röbke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35EBA0-BA6F-6745-A144-EF7CDCC0575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149267"/>
      </p:ext>
    </p:extLst>
  </p:cSld>
  <p:clrMapOvr>
    <a:masterClrMapping/>
  </p:clrMapOvr>
</p:sld>
</file>

<file path=ppt/theme/theme1.xml><?xml version="1.0" encoding="utf-8"?>
<a:theme xmlns:a="http://schemas.openxmlformats.org/drawingml/2006/main" name="Titel, Dank, o.ä.">
  <a:themeElements>
    <a:clrScheme name="LBE allgemein">
      <a:dk1>
        <a:srgbClr val="000000"/>
      </a:dk1>
      <a:lt1>
        <a:sysClr val="window" lastClr="FFFFFF"/>
      </a:lt1>
      <a:dk2>
        <a:srgbClr val="003E6E"/>
      </a:dk2>
      <a:lt2>
        <a:srgbClr val="E1E1E1"/>
      </a:lt2>
      <a:accent1>
        <a:srgbClr val="009FE3"/>
      </a:accent1>
      <a:accent2>
        <a:srgbClr val="5BC5F2"/>
      </a:accent2>
      <a:accent3>
        <a:srgbClr val="FBBA00"/>
      </a:accent3>
      <a:accent4>
        <a:srgbClr val="AFCA0B"/>
      </a:accent4>
      <a:accent5>
        <a:srgbClr val="75B843"/>
      </a:accent5>
      <a:accent6>
        <a:srgbClr val="00A993"/>
      </a:accent6>
      <a:hlink>
        <a:srgbClr val="00B1EB"/>
      </a:hlink>
      <a:folHlink>
        <a:srgbClr val="B60F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9A29C61C-4282-4583-8401-FBDC7CEC2738}" vid="{129FBC48-8755-4128-BEAA-29E0D168B720}"/>
    </a:ext>
  </a:extLst>
</a:theme>
</file>

<file path=ppt/theme/theme2.xml><?xml version="1.0" encoding="utf-8"?>
<a:theme xmlns:a="http://schemas.openxmlformats.org/drawingml/2006/main" name="Inhalt">
  <a:themeElements>
    <a:clrScheme name="LBE allgemein">
      <a:dk1>
        <a:srgbClr val="000000"/>
      </a:dk1>
      <a:lt1>
        <a:sysClr val="window" lastClr="FFFFFF"/>
      </a:lt1>
      <a:dk2>
        <a:srgbClr val="003E6E"/>
      </a:dk2>
      <a:lt2>
        <a:srgbClr val="E1E1E1"/>
      </a:lt2>
      <a:accent1>
        <a:srgbClr val="009FE3"/>
      </a:accent1>
      <a:accent2>
        <a:srgbClr val="5BC5F2"/>
      </a:accent2>
      <a:accent3>
        <a:srgbClr val="FBBA00"/>
      </a:accent3>
      <a:accent4>
        <a:srgbClr val="AFCA0B"/>
      </a:accent4>
      <a:accent5>
        <a:srgbClr val="75B843"/>
      </a:accent5>
      <a:accent6>
        <a:srgbClr val="00A993"/>
      </a:accent6>
      <a:hlink>
        <a:srgbClr val="00B1EB"/>
      </a:hlink>
      <a:folHlink>
        <a:srgbClr val="B60F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9A29C61C-4282-4583-8401-FBDC7CEC2738}" vid="{548B3E53-CC36-4CF2-86C1-FB1385B1DFA2}"/>
    </a:ext>
  </a:extLst>
</a:theme>
</file>

<file path=ppt/theme/theme3.xml><?xml version="1.0" encoding="utf-8"?>
<a:theme xmlns:a="http://schemas.openxmlformats.org/drawingml/2006/main" name="Abbildung ganzseitig">
  <a:themeElements>
    <a:clrScheme name="LBE allgemein">
      <a:dk1>
        <a:srgbClr val="000000"/>
      </a:dk1>
      <a:lt1>
        <a:sysClr val="window" lastClr="FFFFFF"/>
      </a:lt1>
      <a:dk2>
        <a:srgbClr val="003E6E"/>
      </a:dk2>
      <a:lt2>
        <a:srgbClr val="E1E1E1"/>
      </a:lt2>
      <a:accent1>
        <a:srgbClr val="009FE3"/>
      </a:accent1>
      <a:accent2>
        <a:srgbClr val="5BC5F2"/>
      </a:accent2>
      <a:accent3>
        <a:srgbClr val="FBBA00"/>
      </a:accent3>
      <a:accent4>
        <a:srgbClr val="AFCA0B"/>
      </a:accent4>
      <a:accent5>
        <a:srgbClr val="75B843"/>
      </a:accent5>
      <a:accent6>
        <a:srgbClr val="00A993"/>
      </a:accent6>
      <a:hlink>
        <a:srgbClr val="00B1EB"/>
      </a:hlink>
      <a:folHlink>
        <a:srgbClr val="B60F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9A29C61C-4282-4583-8401-FBDC7CEC2738}" vid="{B37D929E-A33C-43C0-A8C5-85997BF9C2CC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CD_LBE_PP_Vorlage</Template>
  <TotalTime>0</TotalTime>
  <Words>646</Words>
  <Application>Microsoft Office PowerPoint</Application>
  <PresentationFormat>Bildschirmpräsentation (16:9)</PresentationFormat>
  <Paragraphs>121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Arial</vt:lpstr>
      <vt:lpstr>Calibri</vt:lpstr>
      <vt:lpstr>Source Sans Pro</vt:lpstr>
      <vt:lpstr>Source Sans Pro Black</vt:lpstr>
      <vt:lpstr>Source Sans Pro Light</vt:lpstr>
      <vt:lpstr>Source Sans Pro Regular</vt:lpstr>
      <vt:lpstr>Source Sans Pro Semibold</vt:lpstr>
      <vt:lpstr>Titel, Dank, o.ä.</vt:lpstr>
      <vt:lpstr>Inhalt</vt:lpstr>
      <vt:lpstr>Abbildung ganzseitig</vt:lpstr>
      <vt:lpstr>Patenschaften und Mentoring als zivilgesellschaftliches Engagement</vt:lpstr>
      <vt:lpstr>Patenschaften und Mentoring als zivilgesellschaftliches Engagement</vt:lpstr>
      <vt:lpstr>Patenschaften und Mentoring als zivilgesellschaftliches Engagement</vt:lpstr>
      <vt:lpstr>Patenschaften und Mentoring als zivilgesellschaftliches Engagement</vt:lpstr>
      <vt:lpstr>Patenschaften und Mentoring als zivilgesellschaftliches Engagement</vt:lpstr>
      <vt:lpstr>Patenschaften und Mentoring als zivilgesellschaftliches Engagement</vt:lpstr>
      <vt:lpstr>Patenschaften und Mentoring als zivilgesellschaftliches Engagement  </vt:lpstr>
      <vt:lpstr>Patenschaften und Mentoring als zivilgesellschaftliches Engagement</vt:lpstr>
      <vt:lpstr>Patenschaften und Mentoring als zivilgesellschaftliches Engagement</vt:lpstr>
      <vt:lpstr>Patenschaften und Mentoring als zivilgesellschaftliches Engagement</vt:lpstr>
      <vt:lpstr>Herzlichen Dank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2023-07-03T05:33:17Z</dcterms:created>
  <dcterms:modified xsi:type="dcterms:W3CDTF">2023-07-03T05:49:56Z</dcterms:modified>
</cp:coreProperties>
</file>